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65" r:id="rId5"/>
    <p:sldId id="266" r:id="rId6"/>
    <p:sldId id="256" r:id="rId7"/>
    <p:sldId id="262" r:id="rId8"/>
    <p:sldId id="257" r:id="rId9"/>
    <p:sldId id="267"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65"/>
            <p14:sldId id="266"/>
            <p14:sldId id="256"/>
          </p14:sldIdLst>
        </p14:section>
        <p14:section name="Design, Impress, Work Together" id="{B9B51309-D148-4332-87C2-07BE32FBCA3B}">
          <p14:sldIdLst>
            <p14:sldId id="262"/>
            <p14:sldId id="257"/>
            <p14:sldId id="267"/>
          </p14:sldIdLst>
        </p14:section>
        <p14:section name="Learn More" id="{2CC34DB2-6590-42C0-AD4B-A04C6060184E}">
          <p14:sldIdLst>
            <p14:sldId id="26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80" autoAdjust="0"/>
  </p:normalViewPr>
  <p:slideViewPr>
    <p:cSldViewPr snapToGrid="0">
      <p:cViewPr varScale="1">
        <p:scale>
          <a:sx n="89" d="100"/>
          <a:sy n="89" d="100"/>
        </p:scale>
        <p:origin x="96" y="6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3</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a:t>
            </a:r>
            <a:r>
              <a:rPr lang="en-US" baseline="0" dirty="0"/>
              <a:t>Slide Show mode, click the arrow to enter the PowerPoint Getting Started Center.</a:t>
            </a:r>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7</a:t>
            </a:fld>
            <a:endParaRPr lang="en-US"/>
          </a:p>
        </p:txBody>
      </p:sp>
    </p:spTree>
    <p:extLst>
      <p:ext uri="{BB962C8B-B14F-4D97-AF65-F5344CB8AC3E}">
        <p14:creationId xmlns:p14="http://schemas.microsoft.com/office/powerpoint/2010/main" val="1851196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12/2/2022</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ww.bcslibrary.org/libraries/library-branches/#mounc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about:bla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a:bodyPr>
          <a:lstStyle/>
          <a:p>
            <a:r>
              <a:rPr lang="en-US" sz="4400" b="1" dirty="0">
                <a:latin typeface="Bookman Old Style" panose="02050604050505020204" pitchFamily="18" charset="0"/>
              </a:rPr>
              <a:t>We’re glad you are here.</a:t>
            </a:r>
          </a:p>
        </p:txBody>
      </p:sp>
      <p:pic>
        <p:nvPicPr>
          <p:cNvPr id="3074" name="Picture 2" descr="https://encrypted-tbn3.gstatic.com/images?q=tbn:ANd9GcSzNmL1PMgSwQaN8oBHyrZVLz7kvKsQgX5_499mMwQPW0gVb47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531" y="461133"/>
            <a:ext cx="3679445" cy="3598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41809" y="1255594"/>
            <a:ext cx="4176143" cy="1200329"/>
          </a:xfrm>
          <a:prstGeom prst="rect">
            <a:avLst/>
          </a:prstGeom>
          <a:noFill/>
        </p:spPr>
        <p:txBody>
          <a:bodyPr wrap="none" rtlCol="0">
            <a:spAutoFit/>
          </a:bodyPr>
          <a:lstStyle/>
          <a:p>
            <a:r>
              <a:rPr lang="en-US" sz="7200" dirty="0">
                <a:solidFill>
                  <a:schemeClr val="bg1"/>
                </a:solidFill>
                <a:latin typeface="Bookman Old Style" panose="02050604050505020204" pitchFamily="18" charset="0"/>
              </a:rPr>
              <a:t>Welcome</a:t>
            </a:r>
          </a:p>
        </p:txBody>
      </p:sp>
    </p:spTree>
    <p:extLst>
      <p:ext uri="{BB962C8B-B14F-4D97-AF65-F5344CB8AC3E}">
        <p14:creationId xmlns:p14="http://schemas.microsoft.com/office/powerpoint/2010/main" val="602683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Who are we?</a:t>
            </a:r>
          </a:p>
        </p:txBody>
      </p:sp>
      <p:sp>
        <p:nvSpPr>
          <p:cNvPr id="3" name="TextBox 2"/>
          <p:cNvSpPr txBox="1"/>
          <p:nvPr/>
        </p:nvSpPr>
        <p:spPr>
          <a:xfrm>
            <a:off x="1255594" y="2224584"/>
            <a:ext cx="9825250" cy="2554545"/>
          </a:xfrm>
          <a:prstGeom prst="rect">
            <a:avLst/>
          </a:prstGeom>
          <a:noFill/>
        </p:spPr>
        <p:txBody>
          <a:bodyPr wrap="square" rtlCol="0">
            <a:spAutoFit/>
          </a:bodyPr>
          <a:lstStyle/>
          <a:p>
            <a:r>
              <a:rPr lang="en-US" sz="4000" b="1" dirty="0">
                <a:latin typeface="Bookman Old Style" panose="02050604050505020204" pitchFamily="18" charset="0"/>
              </a:rPr>
              <a:t>Our club helps people from diverse backgrounds become more confident speakers, communicators and leaders.</a:t>
            </a:r>
            <a:r>
              <a:rPr lang="en-US" sz="4000" b="1" dirty="0"/>
              <a:t> </a:t>
            </a:r>
          </a:p>
        </p:txBody>
      </p:sp>
    </p:spTree>
    <p:extLst>
      <p:ext uri="{BB962C8B-B14F-4D97-AF65-F5344CB8AC3E}">
        <p14:creationId xmlns:p14="http://schemas.microsoft.com/office/powerpoint/2010/main" val="4196427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9977" y="1451632"/>
            <a:ext cx="10515600" cy="2387600"/>
          </a:xfrm>
        </p:spPr>
        <p:txBody>
          <a:bodyPr>
            <a:normAutofit fontScale="90000"/>
          </a:bodyPr>
          <a:lstStyle/>
          <a:p>
            <a:pPr lvl="0" eaLnBrk="0" fontAlgn="b" hangingPunct="0">
              <a:spcAft>
                <a:spcPct val="0"/>
              </a:spcAft>
            </a:pPr>
            <a:r>
              <a:rPr lang="en-US" altLang="en-US" b="1" dirty="0">
                <a:latin typeface="Bookman Old Style" panose="02050604050505020204" pitchFamily="18" charset="0"/>
              </a:rPr>
              <a:t>City of Bryan Club</a:t>
            </a:r>
            <a:br>
              <a:rPr lang="en-US" altLang="en-US" b="1" dirty="0">
                <a:latin typeface="Bookman Old Style" panose="02050604050505020204" pitchFamily="18" charset="0"/>
              </a:rPr>
            </a:br>
            <a:r>
              <a:rPr lang="en-US" altLang="en-US" dirty="0" err="1">
                <a:latin typeface="Bookman Old Style" panose="02050604050505020204" pitchFamily="18" charset="0"/>
                <a:cs typeface="Arial" panose="020B0604020202020204" pitchFamily="34" charset="0"/>
              </a:rPr>
              <a:t>Club</a:t>
            </a:r>
            <a:r>
              <a:rPr lang="en-US" altLang="en-US" dirty="0">
                <a:latin typeface="Bookman Old Style" panose="02050604050505020204" pitchFamily="18" charset="0"/>
                <a:cs typeface="Arial" panose="020B0604020202020204" pitchFamily="34" charset="0"/>
              </a:rPr>
              <a:t> Number: 5941, 56, Area L40</a:t>
            </a:r>
            <a:br>
              <a:rPr lang="en-US" altLang="en-US" dirty="0">
                <a:latin typeface="Bookman Old Style" panose="02050604050505020204" pitchFamily="18" charset="0"/>
                <a:cs typeface="Arial" panose="020B0604020202020204" pitchFamily="34" charset="0"/>
              </a:rPr>
            </a:br>
            <a:r>
              <a:rPr lang="en-US" altLang="en-US" dirty="0">
                <a:latin typeface="Bookman Old Style" panose="02050604050505020204" pitchFamily="18" charset="0"/>
                <a:cs typeface="Arial" panose="020B0604020202020204" pitchFamily="34" charset="0"/>
              </a:rPr>
              <a:t>Charter Date: Jun. 1, 1994</a:t>
            </a:r>
            <a:br>
              <a:rPr lang="en-US" altLang="en-US" dirty="0">
                <a:solidFill>
                  <a:srgbClr val="1D252C"/>
                </a:solidFill>
                <a:latin typeface="Bookman Old Style" panose="02050604050505020204" pitchFamily="18" charset="0"/>
                <a:cs typeface="Arial" panose="020B0604020202020204" pitchFamily="34" charset="0"/>
              </a:rPr>
            </a:br>
            <a:endParaRPr lang="en-US" altLang="en-US" b="1" dirty="0">
              <a:latin typeface="Bookman Old Style" panose="02050604050505020204" pitchFamily="18" charset="0"/>
            </a:endParaRPr>
          </a:p>
        </p:txBody>
      </p:sp>
      <p:sp>
        <p:nvSpPr>
          <p:cNvPr id="3" name="Subtitle 2"/>
          <p:cNvSpPr>
            <a:spLocks noGrp="1"/>
          </p:cNvSpPr>
          <p:nvPr>
            <p:ph type="subTitle" idx="1"/>
          </p:nvPr>
        </p:nvSpPr>
        <p:spPr>
          <a:xfrm>
            <a:off x="177420" y="3991494"/>
            <a:ext cx="11351192" cy="1414874"/>
          </a:xfrm>
        </p:spPr>
        <p:txBody>
          <a:bodyPr>
            <a:noAutofit/>
          </a:bodyPr>
          <a:lstStyle/>
          <a:p>
            <a:r>
              <a:rPr lang="en-US" sz="3600" b="1" dirty="0">
                <a:solidFill>
                  <a:schemeClr val="bg1"/>
                </a:solidFill>
                <a:latin typeface="Bookman Old Style" panose="02050604050505020204" pitchFamily="18" charset="0"/>
              </a:rPr>
              <a:t>We meet on Thursdays from 12:00—1:00 PM</a:t>
            </a:r>
            <a:endParaRPr lang="en-US" sz="3200" b="1" dirty="0">
              <a:solidFill>
                <a:schemeClr val="bg1"/>
              </a:solidFill>
              <a:latin typeface="Bookman Old Style" panose="02050604050505020204" pitchFamily="18" charset="0"/>
            </a:endParaRPr>
          </a:p>
          <a:p>
            <a:r>
              <a:rPr lang="en-US" sz="3200" b="1" cap="all" dirty="0">
                <a:latin typeface="Bookman Old Style" panose="02050604050505020204" pitchFamily="18" charset="0"/>
                <a:hlinkClick r:id="rId3"/>
              </a:rPr>
              <a:t>CLARA B. MOUNCE PUBLIC LIBRARY</a:t>
            </a:r>
            <a:br>
              <a:rPr lang="en-US" sz="3200" b="1" cap="all" dirty="0">
                <a:latin typeface="Bookman Old Style" panose="02050604050505020204" pitchFamily="18" charset="0"/>
              </a:rPr>
            </a:br>
            <a:r>
              <a:rPr lang="en-US" sz="3200" dirty="0">
                <a:latin typeface="Bookman Old Style" panose="02050604050505020204" pitchFamily="18" charset="0"/>
              </a:rPr>
              <a:t>Bryan, Texas</a:t>
            </a:r>
            <a:endParaRPr lang="en-US" sz="3200" b="1" dirty="0">
              <a:latin typeface="Bookman Old Style" panose="02050604050505020204" pitchFamily="18" charset="0"/>
            </a:endParaRPr>
          </a:p>
        </p:txBody>
      </p:sp>
    </p:spTree>
    <p:extLst>
      <p:ext uri="{BB962C8B-B14F-4D97-AF65-F5344CB8AC3E}">
        <p14:creationId xmlns:p14="http://schemas.microsoft.com/office/powerpoint/2010/main" val="2471807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434" y="-1"/>
            <a:ext cx="10749367" cy="1590223"/>
          </a:xfrm>
        </p:spPr>
        <p:txBody>
          <a:bodyPr>
            <a:normAutofit fontScale="90000"/>
          </a:bodyPr>
          <a:lstStyle/>
          <a:p>
            <a:br>
              <a:rPr lang="en-US" b="1" cap="all" dirty="0">
                <a:hlinkClick r:id="rId2"/>
              </a:rPr>
            </a:br>
            <a:br>
              <a:rPr lang="en-US" b="1" cap="all" dirty="0">
                <a:hlinkClick r:id="rId2"/>
              </a:rPr>
            </a:br>
            <a:r>
              <a:rPr lang="en-US" b="1" cap="all" dirty="0">
                <a:latin typeface="Bookman Old Style" panose="02050604050505020204" pitchFamily="18" charset="0"/>
              </a:rPr>
              <a:t>WE ARE ORDINARY, JUST LIKE YOU.</a:t>
            </a:r>
            <a:br>
              <a:rPr lang="en-US" dirty="0">
                <a:latin typeface="Bookman Old Style" panose="02050604050505020204" pitchFamily="18" charset="0"/>
              </a:rPr>
            </a:br>
            <a:endParaRPr lang="en-US" dirty="0">
              <a:latin typeface="Bookman Old Style" panose="02050604050505020204" pitchFamily="18" charset="0"/>
            </a:endParaRPr>
          </a:p>
        </p:txBody>
      </p:sp>
      <p:sp>
        <p:nvSpPr>
          <p:cNvPr id="3" name="Content Placeholder 2"/>
          <p:cNvSpPr>
            <a:spLocks noGrp="1"/>
          </p:cNvSpPr>
          <p:nvPr>
            <p:ph idx="1"/>
          </p:nvPr>
        </p:nvSpPr>
        <p:spPr>
          <a:xfrm>
            <a:off x="838200" y="1825624"/>
            <a:ext cx="4876800" cy="4447761"/>
          </a:xfrm>
        </p:spPr>
        <p:txBody>
          <a:bodyPr>
            <a:normAutofit/>
          </a:bodyPr>
          <a:lstStyle/>
          <a:p>
            <a:endParaRPr lang="en-US" dirty="0"/>
          </a:p>
          <a:p>
            <a:endParaRPr lang="en-US" dirty="0"/>
          </a:p>
          <a:p>
            <a:endParaRPr lang="en-US" dirty="0"/>
          </a:p>
        </p:txBody>
      </p:sp>
      <p:sp>
        <p:nvSpPr>
          <p:cNvPr id="7" name="Rectangle 1"/>
          <p:cNvSpPr>
            <a:spLocks noChangeArrowheads="1"/>
          </p:cNvSpPr>
          <p:nvPr/>
        </p:nvSpPr>
        <p:spPr bwMode="auto">
          <a:xfrm>
            <a:off x="0" y="-223140"/>
            <a:ext cx="65" cy="44627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1D252C"/>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2"/>
          <p:cNvSpPr>
            <a:spLocks noChangeArrowheads="1"/>
          </p:cNvSpPr>
          <p:nvPr/>
        </p:nvSpPr>
        <p:spPr bwMode="auto">
          <a:xfrm>
            <a:off x="152400" y="13901"/>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3"/>
          <p:cNvSpPr>
            <a:spLocks noChangeArrowheads="1"/>
          </p:cNvSpPr>
          <p:nvPr/>
        </p:nvSpPr>
        <p:spPr bwMode="auto">
          <a:xfrm>
            <a:off x="304800" y="1663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31" name="Picture 7" descr="Group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9117" y="1936787"/>
            <a:ext cx="7620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733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830" y="0"/>
            <a:ext cx="10749367" cy="1208868"/>
          </a:xfrm>
        </p:spPr>
        <p:txBody>
          <a:bodyPr/>
          <a:lstStyle/>
          <a:p>
            <a:r>
              <a:rPr lang="en-US" dirty="0"/>
              <a:t>Members</a:t>
            </a:r>
          </a:p>
        </p:txBody>
      </p:sp>
      <p:sp>
        <p:nvSpPr>
          <p:cNvPr id="3" name="Content Placeholder 2"/>
          <p:cNvSpPr>
            <a:spLocks noGrp="1"/>
          </p:cNvSpPr>
          <p:nvPr>
            <p:ph idx="1"/>
          </p:nvPr>
        </p:nvSpPr>
        <p:spPr>
          <a:xfrm>
            <a:off x="3363036" y="1825624"/>
            <a:ext cx="7841776" cy="4465994"/>
          </a:xfrm>
        </p:spPr>
        <p:txBody>
          <a:bodyPr>
            <a:noAutofit/>
          </a:bodyPr>
          <a:lstStyle/>
          <a:p>
            <a:r>
              <a:rPr lang="en-US" b="1" dirty="0">
                <a:latin typeface="Bookman Old Style" panose="02050604050505020204" pitchFamily="18" charset="0"/>
              </a:rPr>
              <a:t>Meet our members:</a:t>
            </a:r>
          </a:p>
          <a:p>
            <a:r>
              <a:rPr lang="en-US" sz="1400" b="1" dirty="0">
                <a:latin typeface="Bookman Old Style" panose="02050604050505020204" pitchFamily="18" charset="0"/>
              </a:rPr>
              <a:t>Aaron Wilton has been a member of the City of Bryan Toastmasters Club since 2018.  He is a retired pharmacist, serving in Texas for about 30 years before retiring in 2007.  He is married and has called the Bryan/CS area his home for over 40 years.  Since joining the City of Bryan Club, Aaron has embraced the Toastmasters Pathways program, completing multiple Pathways, and he is now working on a fourth Pathway.  He has served two years as the Club Vice President of Education, and for the Toastmaster 2020-2021 year, he served as both the Club President and the Area L44 Director.  For the 2022-2023 year he serves as the Club Secretary and Treasurer.</a:t>
            </a:r>
          </a:p>
          <a:p>
            <a:r>
              <a:rPr lang="en-US" sz="1400" b="1" dirty="0">
                <a:latin typeface="Bookman Old Style" panose="02050604050505020204" pitchFamily="18" charset="0"/>
              </a:rPr>
              <a:t>Aaron’s advice to those looking into what Toastmasters can provide is to consider an environment where individuals can enhance and develop both their speaking and leadership skills in a positive and encouraging atmosphere.</a:t>
            </a:r>
            <a:br>
              <a:rPr lang="en-US" sz="1400" dirty="0">
                <a:latin typeface="Bookman Old Style" panose="02050604050505020204" pitchFamily="18" charset="0"/>
              </a:rPr>
            </a:br>
            <a:endParaRPr lang="en-US" sz="1400" dirty="0">
              <a:latin typeface="Bookman Old Style" panose="02050604050505020204" pitchFamily="18" charset="0"/>
            </a:endParaRPr>
          </a:p>
        </p:txBody>
      </p:sp>
      <p:pic>
        <p:nvPicPr>
          <p:cNvPr id="4098" name="Picture 2" descr="Aaron TM pos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786" y="2792649"/>
            <a:ext cx="2143125" cy="2762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676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830" y="0"/>
            <a:ext cx="10749367" cy="1208868"/>
          </a:xfrm>
        </p:spPr>
        <p:txBody>
          <a:bodyPr/>
          <a:lstStyle/>
          <a:p>
            <a:r>
              <a:rPr lang="en-US" dirty="0"/>
              <a:t>Members</a:t>
            </a:r>
          </a:p>
        </p:txBody>
      </p:sp>
      <p:sp>
        <p:nvSpPr>
          <p:cNvPr id="3" name="Content Placeholder 2"/>
          <p:cNvSpPr>
            <a:spLocks noGrp="1"/>
          </p:cNvSpPr>
          <p:nvPr>
            <p:ph idx="1"/>
          </p:nvPr>
        </p:nvSpPr>
        <p:spPr>
          <a:xfrm>
            <a:off x="3339983" y="1810256"/>
            <a:ext cx="7841776" cy="4465994"/>
          </a:xfrm>
        </p:spPr>
        <p:txBody>
          <a:bodyPr>
            <a:noAutofit/>
          </a:bodyPr>
          <a:lstStyle/>
          <a:p>
            <a:r>
              <a:rPr lang="en-US" b="1" dirty="0">
                <a:latin typeface="Bookman Old Style" panose="02050604050505020204" pitchFamily="18" charset="0"/>
              </a:rPr>
              <a:t>Meet our members:</a:t>
            </a:r>
          </a:p>
          <a:p>
            <a:r>
              <a:rPr lang="en-US" sz="1400" b="1" dirty="0">
                <a:latin typeface="Bookman Old Style" panose="02050604050505020204" pitchFamily="18" charset="0"/>
              </a:rPr>
              <a:t>Fidel Fernandez has been a member of the City of Bryan Toastmasters Club since 2015.  He is a retired university administrator, serving at Texas A&amp;M for 28 years before retiring in 2015.  He is married to Jan and has two grown children and 7 grandchildren and has called the Bryan/CS area his home for over 35 years.  Fidel is the owner and founder of Career Wolves, an organization that provides personal and career coaching, talent acquisition, and talent placement.  He is a member on the Board of Directors of Brazos Writers, and a Board Member of the Health Sciences Academy at Round Rock High School.  He also works at counseling Blinn students and has worked as a bus driver for the public school. He has achieved the Advanced Communicator Gold in the former Toastmaster Educational plan. Since joining the City of Bryan Club, Fidel has served as Club President twice and has served as the Vice President of Membership.</a:t>
            </a:r>
          </a:p>
          <a:p>
            <a:br>
              <a:rPr lang="en-US" sz="1400" dirty="0"/>
            </a:br>
            <a:endParaRPr lang="en-US" sz="1400" dirty="0"/>
          </a:p>
        </p:txBody>
      </p:sp>
      <p:pic>
        <p:nvPicPr>
          <p:cNvPr id="6" name="Picture 5" descr="A person wearing glasses and a suit&#10;&#10;Description automatically generated with medium confidence">
            <a:extLst>
              <a:ext uri="{FF2B5EF4-FFF2-40B4-BE49-F238E27FC236}">
                <a16:creationId xmlns:a16="http://schemas.microsoft.com/office/drawing/2014/main" id="{429267CE-70B3-0F1F-9E87-83F10C6EB9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159" y="2196061"/>
            <a:ext cx="1977135" cy="3047402"/>
          </a:xfrm>
          <a:prstGeom prst="rect">
            <a:avLst/>
          </a:prstGeom>
        </p:spPr>
      </p:pic>
    </p:spTree>
    <p:extLst>
      <p:ext uri="{BB962C8B-B14F-4D97-AF65-F5344CB8AC3E}">
        <p14:creationId xmlns:p14="http://schemas.microsoft.com/office/powerpoint/2010/main" val="3345639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060" y="2402237"/>
            <a:ext cx="4508715" cy="2187227"/>
          </a:xfrm>
        </p:spPr>
        <p:txBody>
          <a:bodyPr/>
          <a:lstStyle/>
          <a:p>
            <a:r>
              <a:rPr lang="en-US" altLang="en-US" b="1" dirty="0">
                <a:latin typeface="Bookman Old Style" panose="02050604050505020204" pitchFamily="18" charset="0"/>
              </a:rPr>
              <a:t>City of Bryan Toastmasters</a:t>
            </a:r>
            <a:endParaRPr lang="en-US" dirty="0"/>
          </a:p>
        </p:txBody>
      </p:sp>
      <p:sp>
        <p:nvSpPr>
          <p:cNvPr id="3" name="Text Placeholder 2"/>
          <p:cNvSpPr>
            <a:spLocks noGrp="1"/>
          </p:cNvSpPr>
          <p:nvPr>
            <p:ph type="body" idx="1"/>
          </p:nvPr>
        </p:nvSpPr>
        <p:spPr>
          <a:xfrm>
            <a:off x="5809129" y="2335387"/>
            <a:ext cx="6146377" cy="2187226"/>
          </a:xfrm>
        </p:spPr>
        <p:txBody>
          <a:bodyPr>
            <a:noAutofit/>
          </a:bodyPr>
          <a:lstStyle/>
          <a:p>
            <a:r>
              <a:rPr lang="en-US" sz="2400" b="1" dirty="0">
                <a:solidFill>
                  <a:schemeClr val="bg1"/>
                </a:solidFill>
                <a:latin typeface="Bookman Old Style" panose="02050604050505020204" pitchFamily="18" charset="0"/>
              </a:rPr>
              <a:t>Thursdays from 12:00—1:00 PM</a:t>
            </a:r>
          </a:p>
          <a:p>
            <a:r>
              <a:rPr lang="en-US" sz="2400" b="1" cap="all" dirty="0">
                <a:latin typeface="Bookman Old Style" panose="02050604050505020204" pitchFamily="18" charset="0"/>
                <a:hlinkClick r:id="rId3">
                  <a:extLst>
                    <a:ext uri="{A12FA001-AC4F-418D-AE19-62706E023703}">
                      <ahyp:hlinkClr xmlns:ahyp="http://schemas.microsoft.com/office/drawing/2018/hyperlinkcolor" val="tx"/>
                    </a:ext>
                  </a:extLst>
                </a:hlinkClick>
              </a:rPr>
              <a:t>CLARA B. MOUNCE PUBLIC LIBRARY</a:t>
            </a:r>
            <a:endParaRPr lang="en-US" sz="2400" dirty="0"/>
          </a:p>
        </p:txBody>
      </p:sp>
      <p:sp>
        <p:nvSpPr>
          <p:cNvPr id="8" name="Freeform 7">
            <a:hlinkClick r:id="rId4" tooltip="Learn More"/>
          </p:cNvPr>
          <p:cNvSpPr/>
          <p:nvPr/>
        </p:nvSpPr>
        <p:spPr>
          <a:xfrm>
            <a:off x="11557038" y="6134153"/>
            <a:ext cx="431763" cy="431763"/>
          </a:xfrm>
          <a:custGeom>
            <a:avLst/>
            <a:gdLst>
              <a:gd name="connsiteX0" fmla="*/ 283692 w 643468"/>
              <a:gd name="connsiteY0" fmla="*/ 156886 h 643468"/>
              <a:gd name="connsiteX1" fmla="*/ 315574 w 643468"/>
              <a:gd name="connsiteY1" fmla="*/ 156886 h 643468"/>
              <a:gd name="connsiteX2" fmla="*/ 486582 w 643468"/>
              <a:gd name="connsiteY2" fmla="*/ 321734 h 643468"/>
              <a:gd name="connsiteX3" fmla="*/ 315574 w 643468"/>
              <a:gd name="connsiteY3" fmla="*/ 486582 h 643468"/>
              <a:gd name="connsiteX4" fmla="*/ 283692 w 643468"/>
              <a:gd name="connsiteY4" fmla="*/ 486582 h 643468"/>
              <a:gd name="connsiteX5" fmla="*/ 441545 w 643468"/>
              <a:gd name="connsiteY5" fmla="*/ 334415 h 643468"/>
              <a:gd name="connsiteX6" fmla="*/ 156887 w 643468"/>
              <a:gd name="connsiteY6" fmla="*/ 334415 h 643468"/>
              <a:gd name="connsiteX7" fmla="*/ 156887 w 643468"/>
              <a:gd name="connsiteY7" fmla="*/ 309054 h 643468"/>
              <a:gd name="connsiteX8" fmla="*/ 441545 w 643468"/>
              <a:gd name="connsiteY8" fmla="*/ 309054 h 643468"/>
              <a:gd name="connsiteX9" fmla="*/ 321733 w 643468"/>
              <a:gd name="connsiteY9" fmla="*/ 16937 h 643468"/>
              <a:gd name="connsiteX10" fmla="*/ 16936 w 643468"/>
              <a:gd name="connsiteY10" fmla="*/ 321734 h 643468"/>
              <a:gd name="connsiteX11" fmla="*/ 321733 w 643468"/>
              <a:gd name="connsiteY11" fmla="*/ 626531 h 643468"/>
              <a:gd name="connsiteX12" fmla="*/ 626530 w 643468"/>
              <a:gd name="connsiteY12" fmla="*/ 321734 h 643468"/>
              <a:gd name="connsiteX13" fmla="*/ 321733 w 643468"/>
              <a:gd name="connsiteY13" fmla="*/ 16937 h 643468"/>
              <a:gd name="connsiteX14" fmla="*/ 321734 w 643468"/>
              <a:gd name="connsiteY14" fmla="*/ 0 h 643468"/>
              <a:gd name="connsiteX15" fmla="*/ 643468 w 643468"/>
              <a:gd name="connsiteY15" fmla="*/ 321734 h 643468"/>
              <a:gd name="connsiteX16" fmla="*/ 321734 w 643468"/>
              <a:gd name="connsiteY16" fmla="*/ 643468 h 643468"/>
              <a:gd name="connsiteX17" fmla="*/ 0 w 643468"/>
              <a:gd name="connsiteY17" fmla="*/ 321734 h 643468"/>
              <a:gd name="connsiteX18" fmla="*/ 321734 w 643468"/>
              <a:gd name="connsiteY18" fmla="*/ 0 h 64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3468" h="643468">
                <a:moveTo>
                  <a:pt x="283692" y="156886"/>
                </a:moveTo>
                <a:lnTo>
                  <a:pt x="315574" y="156886"/>
                </a:lnTo>
                <a:lnTo>
                  <a:pt x="486582" y="321734"/>
                </a:lnTo>
                <a:lnTo>
                  <a:pt x="315574" y="486582"/>
                </a:lnTo>
                <a:lnTo>
                  <a:pt x="283692" y="486582"/>
                </a:lnTo>
                <a:lnTo>
                  <a:pt x="441545" y="334415"/>
                </a:lnTo>
                <a:lnTo>
                  <a:pt x="156887" y="334415"/>
                </a:lnTo>
                <a:lnTo>
                  <a:pt x="156887" y="309054"/>
                </a:lnTo>
                <a:lnTo>
                  <a:pt x="441545" y="309054"/>
                </a:lnTo>
                <a:close/>
                <a:moveTo>
                  <a:pt x="321733" y="16937"/>
                </a:moveTo>
                <a:cubicBezTo>
                  <a:pt x="153398" y="16937"/>
                  <a:pt x="16936" y="153399"/>
                  <a:pt x="16936" y="321734"/>
                </a:cubicBezTo>
                <a:cubicBezTo>
                  <a:pt x="16936" y="490069"/>
                  <a:pt x="153398" y="626531"/>
                  <a:pt x="321733" y="626531"/>
                </a:cubicBezTo>
                <a:cubicBezTo>
                  <a:pt x="490068" y="626531"/>
                  <a:pt x="626530" y="490069"/>
                  <a:pt x="626530" y="321734"/>
                </a:cubicBezTo>
                <a:cubicBezTo>
                  <a:pt x="626530" y="153399"/>
                  <a:pt x="490068" y="16937"/>
                  <a:pt x="321733" y="16937"/>
                </a:cubicBezTo>
                <a:close/>
                <a:moveTo>
                  <a:pt x="321734" y="0"/>
                </a:moveTo>
                <a:cubicBezTo>
                  <a:pt x="499423" y="0"/>
                  <a:pt x="643468" y="144045"/>
                  <a:pt x="643468" y="321734"/>
                </a:cubicBezTo>
                <a:cubicBezTo>
                  <a:pt x="643468" y="499423"/>
                  <a:pt x="499423" y="643468"/>
                  <a:pt x="321734" y="643468"/>
                </a:cubicBezTo>
                <a:cubicBezTo>
                  <a:pt x="144045" y="643468"/>
                  <a:pt x="0" y="499423"/>
                  <a:pt x="0" y="321734"/>
                </a:cubicBezTo>
                <a:cubicBezTo>
                  <a:pt x="0" y="144045"/>
                  <a:pt x="144045" y="0"/>
                  <a:pt x="321734" y="0"/>
                </a:cubicBezTo>
                <a:close/>
              </a:path>
            </a:pathLst>
          </a:custGeom>
          <a:solidFill>
            <a:srgbClr val="DD46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 Placeholder 2">
            <a:hlinkClick r:id="rId4" tooltip="Learn More"/>
          </p:cNvPr>
          <p:cNvSpPr txBox="1">
            <a:spLocks/>
          </p:cNvSpPr>
          <p:nvPr/>
        </p:nvSpPr>
        <p:spPr>
          <a:xfrm>
            <a:off x="3366342" y="5926629"/>
            <a:ext cx="8659850" cy="931371"/>
          </a:xfrm>
          <a:prstGeom prst="rect">
            <a:avLst/>
          </a:prstGeom>
        </p:spPr>
        <p:txBody>
          <a:bodyPr vert="horz" lIns="91440" tIns="45720" rIns="91440" bIns="45720" rtlCol="0" anchor="ctr">
            <a:normAutofit/>
          </a:bodyPr>
          <a:lstStyle>
            <a:lvl1pPr marL="0" indent="0" algn="l" defTabSz="914400" rtl="0" eaLnBrk="1" latinLnBrk="0" hangingPunct="1">
              <a:lnSpc>
                <a:spcPct val="150000"/>
              </a:lnSpc>
              <a:spcBef>
                <a:spcPct val="30000"/>
              </a:spcBef>
              <a:buFont typeface="Arial" panose="020B0604020202020204" pitchFamily="34" charset="0"/>
              <a:buNone/>
              <a:defRPr sz="2800" kern="1200">
                <a:solidFill>
                  <a:schemeClr val="bg1"/>
                </a:solidFill>
                <a:latin typeface="+mj-lt"/>
                <a:ea typeface="+mn-ea"/>
                <a:cs typeface="+mn-cs"/>
              </a:defRPr>
            </a:lvl1pPr>
            <a:lvl2pPr marL="457200" indent="0" algn="l"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pPr algn="r"/>
            <a:endParaRPr lang="en-US" sz="1800" dirty="0">
              <a:solidFill>
                <a:srgbClr val="DD462F"/>
              </a:solidFill>
            </a:endParaRPr>
          </a:p>
        </p:txBody>
      </p:sp>
      <p:sp>
        <p:nvSpPr>
          <p:cNvPr id="4" name="TextBox 3"/>
          <p:cNvSpPr txBox="1"/>
          <p:nvPr/>
        </p:nvSpPr>
        <p:spPr>
          <a:xfrm>
            <a:off x="8466022" y="6477369"/>
            <a:ext cx="2963979" cy="298665"/>
          </a:xfrm>
          <a:prstGeom prst="rect">
            <a:avLst/>
          </a:prstGeom>
          <a:noFill/>
        </p:spPr>
        <p:txBody>
          <a:bodyPr wrap="none" rtlCol="0">
            <a:noAutofit/>
          </a:bodyPr>
          <a:lstStyle/>
          <a:p>
            <a:r>
              <a:rPr lang="en-US" sz="1200" dirty="0">
                <a:solidFill>
                  <a:srgbClr val="D24726">
                    <a:alpha val="37000"/>
                  </a:srgbClr>
                </a:solidFill>
              </a:rPr>
              <a:t>(Click the arrow when in Slide Show mode)</a:t>
            </a:r>
          </a:p>
          <a:p>
            <a:endParaRPr lang="en-US" sz="1200" dirty="0">
              <a:solidFill>
                <a:srgbClr val="D24726">
                  <a:alpha val="37000"/>
                </a:srgbClr>
              </a:solidFill>
            </a:endParaRPr>
          </a:p>
        </p:txBody>
      </p:sp>
    </p:spTree>
    <p:extLst>
      <p:ext uri="{BB962C8B-B14F-4D97-AF65-F5344CB8AC3E}">
        <p14:creationId xmlns:p14="http://schemas.microsoft.com/office/powerpoint/2010/main" val="2317502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70C04F-E7AC-41AB-9C6D-1B1BB88BFF7F}">
  <ds:schemaRefs>
    <ds:schemaRef ds:uri="http://schemas.microsoft.com/office/2006/metadata/properties"/>
    <ds:schemaRef ds:uri="http://purl.org/dc/elements/1.1/"/>
    <ds:schemaRef ds:uri="4873beb7-5857-4685-be1f-d57550cc96cc"/>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4869</TotalTime>
  <Words>472</Words>
  <Application>Microsoft Office PowerPoint</Application>
  <PresentationFormat>Widescreen</PresentationFormat>
  <Paragraphs>24</Paragraphs>
  <Slides>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Bookman Old Style</vt:lpstr>
      <vt:lpstr>Calibri</vt:lpstr>
      <vt:lpstr>Segoe UI</vt:lpstr>
      <vt:lpstr>Segoe UI Light</vt:lpstr>
      <vt:lpstr>WelcomeDoc</vt:lpstr>
      <vt:lpstr>PowerPoint Presentation</vt:lpstr>
      <vt:lpstr>Who are we?</vt:lpstr>
      <vt:lpstr>City of Bryan Club Club Number: 5941, 56, Area L40 Charter Date: Jun. 1, 1994 </vt:lpstr>
      <vt:lpstr>  WE ARE ORDINARY, JUST LIKE YOU. </vt:lpstr>
      <vt:lpstr>Members</vt:lpstr>
      <vt:lpstr>Members</vt:lpstr>
      <vt:lpstr>City of Bryan Toastmasters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of Bryan Club Club Number: 5941, 56, Area L40 Charter Date: Jun. 1, 1994</dc:title>
  <dc:creator>Jan Fernandez</dc:creator>
  <cp:keywords/>
  <cp:lastModifiedBy>Elizabeth Ruiz</cp:lastModifiedBy>
  <cp:revision>11</cp:revision>
  <dcterms:created xsi:type="dcterms:W3CDTF">2022-11-27T18:27:52Z</dcterms:created>
  <dcterms:modified xsi:type="dcterms:W3CDTF">2022-12-02T15:45:30Z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